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44" y="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F5AF-C9E9-43C3-992D-335A71937698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1949A-6607-4B17-8841-3472CAEB28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89AC8-5DD0-4C30-8EBE-A08349F5F9F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41DE4-C276-43B2-B562-FCD043D65B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9881-21F7-44C5-B0C5-617E8C24B12B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CAB9-38C2-47BB-98D0-FE899F12D04A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87FB-DDAD-4AAB-8B10-E2670524E51D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D1EB9-1CDD-48E9-8D11-B764EEDC21AF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A6FE-B562-4FB6-85BC-766EC6DC8217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4D403-8F31-425F-AC46-B0250497B6F5}" type="datetime1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AA4BD-432A-4123-99F9-98A385246A0D}" type="datetime1">
              <a:rPr lang="en-US" smtClean="0"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6DE8C-C164-4E5C-A8C1-99C4ADF4F3CD}" type="datetime1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3611-64E5-40E5-9CB3-8641D6945F57}" type="datetime1">
              <a:rPr lang="en-US" smtClean="0"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B3C4-17B5-4AB4-A280-95094AF6BD03}" type="datetime1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E0F15-A847-4E16-8C1E-097C19D4FC6D}" type="datetime1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13BEA-1BF6-4D94-BD88-3FCB8E04017D}" type="datetime1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F05E5-A94E-481C-B665-503643BB53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685800"/>
            <a:ext cx="67818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ILRI-UNEP-WU project team members meeting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01 November 2012, </a:t>
            </a:r>
            <a:r>
              <a:rPr lang="en-US" sz="2400" b="1" dirty="0" err="1" smtClean="0">
                <a:solidFill>
                  <a:srgbClr val="0070C0"/>
                </a:solidFill>
              </a:rPr>
              <a:t>Wollo</a:t>
            </a:r>
            <a:r>
              <a:rPr lang="en-US" sz="2400" b="1" dirty="0" smtClean="0">
                <a:solidFill>
                  <a:srgbClr val="0070C0"/>
                </a:solidFill>
              </a:rPr>
              <a:t> University main campus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200400"/>
            <a:ext cx="7848600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Meeting agendas:</a:t>
            </a:r>
          </a:p>
          <a:p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Status of the ILRI-UNEP-WU project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Activities remained and out-puts expected 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Plans/timetable to wrap-up project activities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Publications and others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335832"/>
            <a:ext cx="8763000" cy="63401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References can be organized as follows: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200" dirty="0" smtClean="0">
              <a:solidFill>
                <a:srgbClr val="333333"/>
              </a:solidFill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10.1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Citation from journal articles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Legesse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N. 2002. </a:t>
            </a:r>
            <a:r>
              <a:rPr kumimoji="0" lang="en-GB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Erythrina</a:t>
            </a:r>
            <a:r>
              <a:rPr kumimoji="0" lang="en-GB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brucei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 propagation attributes, leaf nutrient concentration and impact on barley grain yield. </a:t>
            </a:r>
            <a:r>
              <a:rPr kumimoji="0" lang="en-GB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Agroforestry</a:t>
            </a:r>
            <a:r>
              <a:rPr kumimoji="0" lang="en-GB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Systems, 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56: 39–46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10.2. Citation from books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Azene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B.,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Birnie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A. and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Tengnäs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B. 1993. Useful trees and shrubs for Ethiopia: identification, propagation and management for agricultural and pastoral communities. Regional Soil Conservation Unit, Swedish International Development Authority, Nairobi.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474 pp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10.3. Citation from proceedings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Seyoum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B.,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Getnet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A., Abate T. and Dereje F. 2001. Present status and future direction in feed resources and nutrition research targeted for wheat based crop-livestock production system in Ethiopia.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In: Wall PC (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eds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) Wheat and weeds: food and feed. Proceedings of two stakeholder workshops, CIMMYT, Santa Cruz, Bolivia,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pp 207-226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10.4. Paper presented from a conference/workshop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Berhane K., Kindu M.,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Fekede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F. and Chilot Y. 2004.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Agroforestry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Practices, Opportunities and Research Needs in the Highlands of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Dendi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Wereda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Paper presented at a conference on 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ntegrated Natural Resource Management in Practice: Enabling Communities to Improve Mountain Livelihoods and Landscapes, African Highlands Initiative, Kenya, 12-15 October 2004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10.5. Citation from dissertation/thesis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Zerfu H. 2002. Ecological impact evaluation of Eucalyptus plantations in comparison with agricultural and grazing land-use types in the highlands of Ethiopia. PhD dissertation. Vienna University of Agricultural Sciences, Austria. 282 pp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10.6. Citation from reports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International Center for Research in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Agroforestry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1990.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Agroforestry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 potentials and research needs for the Ethiopian highlands.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AFRENA report No 21,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ICRAF, Nairobi, Kenya.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7848600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Status of the ILRI-UNEP-WU project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7696200" cy="34163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Reporting – July to September 2012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Project evaluation – August 2012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Watershed mapping – Consultants from AAU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Advocacy on project out-puts and processes – Field-day and production of photo-stories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Project no cost extension -  end of Feb 2013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78486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rgbClr val="0070C0"/>
                </a:solidFill>
              </a:rPr>
              <a:t>2.  Activities remained and out-puts expected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175385"/>
          <a:ext cx="9144000" cy="5350764"/>
        </p:xfrm>
        <a:graphic>
          <a:graphicData uri="http://schemas.openxmlformats.org/drawingml/2006/table">
            <a:tbl>
              <a:tblPr/>
              <a:tblGrid>
                <a:gridCol w="2646948"/>
                <a:gridCol w="2486526"/>
                <a:gridCol w="1524000"/>
                <a:gridCol w="1363578"/>
                <a:gridCol w="1122948"/>
              </a:tblGrid>
              <a:tr h="4762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Project Outputs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Activities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Coordination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Status: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Finalized, in progress, Delayed, cancelled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Timeline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3.2.2 Demonstration in Ethiopia to Enhance Communities’ Adaptive Capacity to Climate Change in Drought-prone Hotspots of the Blue Nile basin in Ethiopia”.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DEPI/ TEU/ ILRI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Assessment of current socio-economic factors dictating the potential adoption and effective use of climate adaptation interventions in the selected watersheds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Socio-economic survey (formal) in the watershed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ILRI/WU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Finalized and the revised report is under preparation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October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Identification, characterization and knowledge on key adaptation to climate change incentives for collective action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Community and key informants consultation and discussion 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ILRI/WU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Finalized but report is not yet completed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November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Incentive mechanisms and strategies with potential to enhance the  adaptive capacity of communities to: </a:t>
                      </a:r>
                      <a:b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</a:b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i) improved access to water  resources, ii) minimized environmental effects, and iii) identify  landscape niches for improved incomes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Capacity building (training/demonstration), and introduction and implementation of crop, livestock, homegarden, SWC, forestry/agroforestry and water harvesting interventions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ILRI/WU/SARC/ Agriculture office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In progress 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October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1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Maps of project watersheds and related ecosystem services – a basis for project’s land and water-related interventions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Contracting GIS expert (consultant) for mapping and projection of </a:t>
                      </a:r>
                      <a:r>
                        <a:rPr lang="en-US" sz="1000" dirty="0" err="1">
                          <a:latin typeface="Calibri"/>
                          <a:ea typeface="Calibri"/>
                          <a:cs typeface="Times New Roman"/>
                        </a:rPr>
                        <a:t>landuse</a:t>
                      </a: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 systems, water resources, vegetation types and climate change   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ILRI/WU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Delayed because of problem of getting appropriate consultant to do the work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December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Training manuals for extension workers for  understanding institutional landscapes, organizing communities and in identifying appropriate interventions at the watershed level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Provision of trainings for extension workers and farmers, and preparation of manuals or modules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WU/ILRI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Finalized 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Watershed and national workshops to share lessons learned options including data, science and  potential policy options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Organizing a stakeholder workshop, documenting and reporting the final output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ILRI/WU/SARC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Delayed as data collection in the field isn’t completed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December</a:t>
                      </a: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4800"/>
            <a:ext cx="78486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rgbClr val="0070C0"/>
                </a:solidFill>
              </a:rPr>
              <a:t>3. Plans/timetable to wrap-up project 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990600"/>
            <a:ext cx="8001000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Final workshop – Mid January 2013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Final edited and improved report submissio</a:t>
            </a:r>
            <a:r>
              <a:rPr lang="en-US" dirty="0"/>
              <a:t>n</a:t>
            </a:r>
            <a:r>
              <a:rPr lang="en-US" dirty="0" smtClean="0"/>
              <a:t> – End of February 2013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78486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rgbClr val="0070C0"/>
                </a:solidFill>
              </a:rPr>
              <a:t>4. Publications and other issues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2590801"/>
            <a:ext cx="8077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Publication related: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Sort out topics and activities potential for- briefs, manuals, proceedings, journals and other publications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Contents/formats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Timetable- first draft and second draft</a:t>
            </a:r>
          </a:p>
          <a:p>
            <a:endParaRPr lang="en-US" dirty="0" smtClean="0"/>
          </a:p>
          <a:p>
            <a:r>
              <a:rPr lang="en-US" dirty="0" smtClean="0"/>
              <a:t>Data collection and quantification/ measurements related: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data collection on collective actions such as grazing land management, SWC activities, spring water development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Tree screening related issues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Crop and sheep improvement related activities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Interpreting or associating project interventions in relation to climate adaptation: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763000" cy="59093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Justifications for project continuation:</a:t>
            </a:r>
          </a:p>
          <a:p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The </a:t>
            </a:r>
            <a:r>
              <a:rPr lang="en-US" sz="1600" dirty="0"/>
              <a:t>project has operated only for one year. But, NRM efforts require more time. 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Water </a:t>
            </a:r>
            <a:r>
              <a:rPr lang="en-US" sz="1600" dirty="0"/>
              <a:t>related activities concentrated in one sub-watershed out of the four sub-watersheds. Similarly,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SWC </a:t>
            </a:r>
            <a:r>
              <a:rPr lang="en-US" sz="1600" dirty="0"/>
              <a:t>(physical and biological) are operational in two sub-watersheds.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Limited </a:t>
            </a:r>
            <a:r>
              <a:rPr lang="en-US" sz="1600" dirty="0"/>
              <a:t>number of farmers is involved </a:t>
            </a:r>
            <a:r>
              <a:rPr lang="en-US" sz="1600" dirty="0" err="1"/>
              <a:t>e.g</a:t>
            </a:r>
            <a:r>
              <a:rPr lang="en-US" sz="1600" dirty="0"/>
              <a:t>- in home-garden- 50 </a:t>
            </a:r>
            <a:r>
              <a:rPr lang="en-US" sz="1600" dirty="0" err="1"/>
              <a:t>hhs</a:t>
            </a:r>
            <a:r>
              <a:rPr lang="en-US" sz="1600" dirty="0"/>
              <a:t> out of 1600 </a:t>
            </a:r>
            <a:r>
              <a:rPr lang="en-US" sz="1600" dirty="0" err="1"/>
              <a:t>hhs</a:t>
            </a:r>
            <a:r>
              <a:rPr lang="en-US" sz="1600" dirty="0"/>
              <a:t>, crop varieties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evaluation- </a:t>
            </a:r>
            <a:r>
              <a:rPr lang="en-US" sz="1600" dirty="0"/>
              <a:t>only 40 </a:t>
            </a:r>
            <a:r>
              <a:rPr lang="en-US" sz="1600" dirty="0" err="1"/>
              <a:t>hhs</a:t>
            </a:r>
            <a:r>
              <a:rPr lang="en-US" sz="1600" dirty="0"/>
              <a:t> are involved. 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Small </a:t>
            </a:r>
            <a:r>
              <a:rPr lang="en-US" sz="1600" dirty="0"/>
              <a:t>scale irrigation is not well addressed yet.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Introduction </a:t>
            </a:r>
            <a:r>
              <a:rPr lang="en-US" sz="1600" dirty="0"/>
              <a:t>of climate adaption interventions is not exhaustive (limited in scope). Entry points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received </a:t>
            </a:r>
            <a:r>
              <a:rPr lang="en-US" sz="1600" dirty="0"/>
              <a:t>more attention during the project piloting phase. The potential of some of the interventions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such </a:t>
            </a:r>
            <a:r>
              <a:rPr lang="en-US" sz="1600" dirty="0"/>
              <a:t>as backyard fodder development not adequately exploited.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Off-farm </a:t>
            </a:r>
            <a:r>
              <a:rPr lang="en-US" sz="1600" dirty="0"/>
              <a:t>income and market linkage activities haven’t been addressed.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smtClean="0"/>
              <a:t>Introduced </a:t>
            </a:r>
            <a:r>
              <a:rPr lang="en-US" sz="1600" dirty="0"/>
              <a:t>improved crop varieties are still at demonstration stage. 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 smtClean="0"/>
              <a:t>Generating </a:t>
            </a:r>
            <a:r>
              <a:rPr lang="en-US" sz="1600" dirty="0"/>
              <a:t>evidence for some activities such as evaluation of the performance of improved sheep </a:t>
            </a:r>
            <a:r>
              <a:rPr lang="en-US" sz="1600" dirty="0" smtClean="0"/>
              <a:t> </a:t>
            </a:r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(</a:t>
            </a:r>
            <a:r>
              <a:rPr lang="en-US" sz="1600" dirty="0"/>
              <a:t>ram), NPK fertilizer, fruit trees, discharge rate of water before and after interventions require more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time</a:t>
            </a:r>
            <a:r>
              <a:rPr lang="en-US" sz="1600" dirty="0"/>
              <a:t>. 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Communal </a:t>
            </a:r>
            <a:r>
              <a:rPr lang="en-US" sz="1600" dirty="0"/>
              <a:t>grazing land management and the associated alternative feed sourcing require more time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</a:t>
            </a:r>
            <a:r>
              <a:rPr lang="en-US" sz="1600" dirty="0" smtClean="0"/>
              <a:t>and </a:t>
            </a:r>
            <a:r>
              <a:rPr lang="en-US" sz="1600" dirty="0"/>
              <a:t>integrated approach.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More </a:t>
            </a:r>
            <a:r>
              <a:rPr lang="en-US" sz="1600" dirty="0"/>
              <a:t>capacity building, demonstration and experience sharing activities are needed for farmers and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extension </a:t>
            </a:r>
            <a:r>
              <a:rPr lang="en-US" sz="1600" dirty="0"/>
              <a:t>staff so as to enable them scale out/up success stories of the project at farm, landscape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and </a:t>
            </a:r>
            <a:r>
              <a:rPr lang="en-US" sz="1600" dirty="0"/>
              <a:t>watershed level.</a:t>
            </a:r>
          </a:p>
          <a:p>
            <a:pPr lvl="0">
              <a:buFont typeface="Wingdings" pitchFamily="2" charset="2"/>
              <a:buChar char="ü"/>
            </a:pPr>
            <a:r>
              <a:rPr lang="en-US" sz="1600" dirty="0" smtClean="0"/>
              <a:t> Project </a:t>
            </a:r>
            <a:r>
              <a:rPr lang="en-US" sz="1600" dirty="0"/>
              <a:t>exit strategy needs to be planned to sustain success stories that can benefit the farming </a:t>
            </a:r>
            <a:endParaRPr lang="en-US" sz="1600" dirty="0" smtClean="0"/>
          </a:p>
          <a:p>
            <a:pPr lvl="0"/>
            <a:r>
              <a:rPr lang="en-US" sz="1600" dirty="0" smtClean="0"/>
              <a:t> </a:t>
            </a:r>
            <a:r>
              <a:rPr lang="en-US" sz="1600" dirty="0" smtClean="0"/>
              <a:t>   </a:t>
            </a:r>
            <a:r>
              <a:rPr lang="en-US" sz="1600" dirty="0" smtClean="0"/>
              <a:t>communities </a:t>
            </a:r>
            <a:r>
              <a:rPr lang="en-US" sz="1600" dirty="0"/>
              <a:t>and positively influence landscapes</a:t>
            </a:r>
            <a:r>
              <a:rPr lang="en-US" sz="1600" dirty="0" smtClean="0"/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6096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Communications: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Focal persons at each partner institution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38201"/>
            <a:ext cx="8458200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Topics/areas </a:t>
            </a:r>
            <a:r>
              <a:rPr lang="en-US" b="1" dirty="0" smtClean="0">
                <a:solidFill>
                  <a:srgbClr val="0070C0"/>
                </a:solidFill>
              </a:rPr>
              <a:t>for report writing: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Socioeconomic survey- </a:t>
            </a:r>
            <a:r>
              <a:rPr lang="en-US" dirty="0" err="1" smtClean="0"/>
              <a:t>Fikru</a:t>
            </a:r>
            <a:r>
              <a:rPr lang="en-US" dirty="0" smtClean="0"/>
              <a:t> ( 2 weeks)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Times New Roman"/>
                <a:cs typeface="Calibri"/>
              </a:rPr>
              <a:t>Identification, characterization and knowledge on key adaptation to climate change incentives for collective action – Derbew ( 2 weeks)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Crop related –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Awel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/Agegnehu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Livestock related –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Wondmagegne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/Solomon/Ali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Homegarden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–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Seid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/Yeshi/Tadesse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SWC – Asmare/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Muhamed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/Getachew (3 weeks)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Foretry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agroforestry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–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Khilot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Tsegaye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/Worku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Water related –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Muhamed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Mezgebu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/Solomon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Collective action issues (Grazing land management, spring water, SWC, tree plantation)- Derbew/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Mezgebu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/Asmare/Birhanu/Dr. Yitbarek/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Times New Roman"/>
              </a:rPr>
              <a:t>Wondmagegne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Capacity building (Report on capacity building, manuals and modules)- Derbew/Teklemariam (2 weeks)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Mapping – ILRI (1 month)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Report on final workshop – Kindu and Derbew (End of January 2013)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Final report – Kindu, Derbew and other project team members (Early February 2013)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447800"/>
            <a:ext cx="64770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Tentative outline for </a:t>
            </a:r>
            <a:r>
              <a:rPr lang="en-US" b="1" dirty="0" smtClean="0">
                <a:solidFill>
                  <a:srgbClr val="0070C0"/>
                </a:solidFill>
              </a:rPr>
              <a:t>the report </a:t>
            </a:r>
            <a:r>
              <a:rPr lang="en-US" b="1" dirty="0" smtClean="0">
                <a:solidFill>
                  <a:srgbClr val="0070C0"/>
                </a:solidFill>
              </a:rPr>
              <a:t>writing: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Title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Authors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Summary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Introduction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Objectives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Materials and </a:t>
            </a:r>
            <a:r>
              <a:rPr lang="en-US" dirty="0" smtClean="0"/>
              <a:t>methods/approaches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Results/findings and discussion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Conclusion and recommendations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References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Annex/appendix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143000"/>
            <a:ext cx="71628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Topics/areas </a:t>
            </a:r>
            <a:r>
              <a:rPr lang="en-US" b="1" dirty="0" smtClean="0">
                <a:solidFill>
                  <a:srgbClr val="0070C0"/>
                </a:solidFill>
              </a:rPr>
              <a:t>for publications: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Poster production for all themes- Focal persons (2-4 weeks)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Brief (grazing land management, tree plantation, SWC, spring development, community perception on cc, </a:t>
            </a:r>
            <a:r>
              <a:rPr lang="en-US" dirty="0" err="1" smtClean="0"/>
              <a:t>homegarden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Papers in proceedings (project workshop and present papers in other forums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Journal papers (community perceptions on </a:t>
            </a:r>
            <a:r>
              <a:rPr lang="en-US" dirty="0" smtClean="0"/>
              <a:t>cc; </a:t>
            </a:r>
            <a:r>
              <a:rPr lang="en-US" dirty="0" smtClean="0"/>
              <a:t>impact of water on food </a:t>
            </a:r>
            <a:r>
              <a:rPr lang="en-US" dirty="0" smtClean="0"/>
              <a:t>security; </a:t>
            </a:r>
            <a:r>
              <a:rPr lang="en-US" dirty="0" smtClean="0"/>
              <a:t>climate scenarios at </a:t>
            </a:r>
            <a:r>
              <a:rPr lang="en-US" dirty="0" err="1" smtClean="0"/>
              <a:t>Kabe</a:t>
            </a:r>
            <a:r>
              <a:rPr lang="en-US" dirty="0" smtClean="0"/>
              <a:t> </a:t>
            </a:r>
            <a:r>
              <a:rPr lang="en-US" dirty="0" smtClean="0"/>
              <a:t>watershed; </a:t>
            </a:r>
            <a:r>
              <a:rPr lang="en-US" dirty="0" smtClean="0"/>
              <a:t>feed resources </a:t>
            </a:r>
            <a:r>
              <a:rPr lang="en-US" dirty="0" err="1" smtClean="0"/>
              <a:t>vs</a:t>
            </a:r>
            <a:r>
              <a:rPr lang="en-US" dirty="0" smtClean="0"/>
              <a:t> improved small ruminant </a:t>
            </a:r>
            <a:r>
              <a:rPr lang="en-US" dirty="0" smtClean="0"/>
              <a:t>breeds; </a:t>
            </a:r>
            <a:r>
              <a:rPr lang="en-US" dirty="0" err="1" smtClean="0"/>
              <a:t>homegarden</a:t>
            </a:r>
            <a:r>
              <a:rPr lang="en-US" dirty="0" smtClean="0"/>
              <a:t>: lessons, potential and </a:t>
            </a:r>
            <a:r>
              <a:rPr lang="en-US" dirty="0" smtClean="0"/>
              <a:t>challenges; </a:t>
            </a:r>
            <a:r>
              <a:rPr lang="en-US" dirty="0" smtClean="0"/>
              <a:t>improved crop varieties for cc adaption at </a:t>
            </a:r>
            <a:r>
              <a:rPr lang="en-US" dirty="0" err="1" smtClean="0"/>
              <a:t>Kabe</a:t>
            </a:r>
            <a:r>
              <a:rPr lang="en-US" dirty="0" smtClean="0"/>
              <a:t> </a:t>
            </a:r>
            <a:r>
              <a:rPr lang="en-US" dirty="0" smtClean="0"/>
              <a:t>watershed; </a:t>
            </a:r>
            <a:r>
              <a:rPr lang="en-US" dirty="0" smtClean="0"/>
              <a:t>water harvesting practices </a:t>
            </a:r>
            <a:r>
              <a:rPr lang="en-US" dirty="0" err="1" smtClean="0"/>
              <a:t>vs</a:t>
            </a:r>
            <a:r>
              <a:rPr lang="en-US" dirty="0" smtClean="0"/>
              <a:t> tree </a:t>
            </a:r>
            <a:r>
              <a:rPr lang="en-US" dirty="0" err="1" smtClean="0"/>
              <a:t>spp</a:t>
            </a:r>
            <a:r>
              <a:rPr lang="en-US" dirty="0" smtClean="0"/>
              <a:t> </a:t>
            </a:r>
            <a:r>
              <a:rPr lang="en-US" dirty="0" smtClean="0"/>
              <a:t>management/adaptation; </a:t>
            </a:r>
            <a:r>
              <a:rPr lang="en-US" dirty="0" smtClean="0"/>
              <a:t>socioeconomic data </a:t>
            </a:r>
            <a:r>
              <a:rPr lang="en-US" dirty="0" err="1" smtClean="0"/>
              <a:t>vs</a:t>
            </a:r>
            <a:r>
              <a:rPr lang="en-US" dirty="0" smtClean="0"/>
              <a:t> cc </a:t>
            </a:r>
            <a:r>
              <a:rPr lang="en-US" dirty="0" err="1" smtClean="0"/>
              <a:t>vs</a:t>
            </a:r>
            <a:r>
              <a:rPr lang="en-US" dirty="0" smtClean="0"/>
              <a:t> modeling) – Early January 2013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143000"/>
            <a:ext cx="7696200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Manual preparation: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Maximum page number- 50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Font 10, aerial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Spacing- single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Figures and photos/plates should be submitted separately to maintain qualities. Moreover</a:t>
            </a:r>
            <a:r>
              <a:rPr lang="en-US" dirty="0" smtClean="0"/>
              <a:t>, the </a:t>
            </a:r>
            <a:r>
              <a:rPr lang="en-US" dirty="0" smtClean="0"/>
              <a:t>figures and photos/plates should be referred in the respective texts of the modules.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References should follow standard formats as shown on the following slide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content of the modules should be simple for ease of understanding by the end users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Eight modules are expected (</a:t>
            </a:r>
            <a:r>
              <a:rPr lang="en-US" dirty="0" err="1" smtClean="0"/>
              <a:t>eg</a:t>
            </a:r>
            <a:r>
              <a:rPr lang="en-US" dirty="0" smtClean="0"/>
              <a:t>-  module 1 (crop production), module 2 (livestock ) etc. Each module can have different components and parts.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Layout/cover page will be worked out by ILRI.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F05E5-A94E-481C-B665-503643BB53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1524</Words>
  <Application>Microsoft Office PowerPoint</Application>
  <PresentationFormat>On-screen Show (4:3)</PresentationFormat>
  <Paragraphs>167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Kindu Mekonnen</dc:creator>
  <cp:lastModifiedBy>Kindu Mekonnen</cp:lastModifiedBy>
  <cp:revision>43</cp:revision>
  <dcterms:created xsi:type="dcterms:W3CDTF">2012-11-01T03:31:31Z</dcterms:created>
  <dcterms:modified xsi:type="dcterms:W3CDTF">2012-11-07T07:35:23Z</dcterms:modified>
</cp:coreProperties>
</file>